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0" r:id="rId5"/>
    <p:sldId id="262" r:id="rId6"/>
    <p:sldId id="263" r:id="rId7"/>
    <p:sldId id="264"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14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Open Government Partnership (OGP)</a:t>
            </a:r>
            <a:endParaRPr lang="en-US" dirty="0">
              <a:solidFill>
                <a:schemeClr val="bg1"/>
              </a:solidFill>
            </a:endParaRPr>
          </a:p>
        </p:txBody>
      </p:sp>
      <p:sp>
        <p:nvSpPr>
          <p:cNvPr id="3" name="Subtitle 2"/>
          <p:cNvSpPr>
            <a:spLocks noGrp="1"/>
          </p:cNvSpPr>
          <p:nvPr>
            <p:ph type="subTitle" idx="1"/>
          </p:nvPr>
        </p:nvSpPr>
        <p:spPr>
          <a:xfrm>
            <a:off x="1371600" y="3886200"/>
            <a:ext cx="6400800" cy="762000"/>
          </a:xfrm>
        </p:spPr>
        <p:txBody>
          <a:bodyPr/>
          <a:lstStyle/>
          <a:p>
            <a:r>
              <a:rPr lang="en-US" dirty="0" smtClean="0">
                <a:solidFill>
                  <a:schemeClr val="bg1"/>
                </a:solidFill>
              </a:rPr>
              <a:t>Report on 2014-2015 Action Plan</a:t>
            </a:r>
            <a:endParaRPr lang="en-US" dirty="0">
              <a:solidFill>
                <a:schemeClr val="bg1"/>
              </a:solidFill>
            </a:endParaRPr>
          </a:p>
        </p:txBody>
      </p:sp>
      <p:sp>
        <p:nvSpPr>
          <p:cNvPr id="4" name="TextBox 3"/>
          <p:cNvSpPr txBox="1"/>
          <p:nvPr/>
        </p:nvSpPr>
        <p:spPr>
          <a:xfrm>
            <a:off x="381000" y="228600"/>
            <a:ext cx="4882543" cy="954107"/>
          </a:xfrm>
          <a:prstGeom prst="rect">
            <a:avLst/>
          </a:prstGeom>
          <a:noFill/>
        </p:spPr>
        <p:txBody>
          <a:bodyPr wrap="square" rtlCol="0">
            <a:spAutoFit/>
          </a:bodyPr>
          <a:lstStyle/>
          <a:p>
            <a:pPr algn="ctr"/>
            <a:r>
              <a:rPr lang="en-US" sz="2800" dirty="0" smtClean="0">
                <a:solidFill>
                  <a:schemeClr val="bg1"/>
                </a:solidFill>
              </a:rPr>
              <a:t>National Agency of State Property</a:t>
            </a:r>
            <a:endParaRPr lang="en-US" sz="2800" dirty="0">
              <a:solidFill>
                <a:schemeClr val="bg1"/>
              </a:solidFill>
            </a:endParaRPr>
          </a:p>
        </p:txBody>
      </p:sp>
      <p:pic>
        <p:nvPicPr>
          <p:cNvPr id="5" name="Picture 4"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6"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7"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04800" y="5442466"/>
            <a:ext cx="3570849" cy="923330"/>
          </a:xfrm>
          <a:prstGeom prst="rect">
            <a:avLst/>
          </a:prstGeom>
          <a:noFill/>
        </p:spPr>
        <p:txBody>
          <a:bodyPr wrap="none" rtlCol="0">
            <a:spAutoFit/>
          </a:bodyPr>
          <a:lstStyle/>
          <a:p>
            <a:r>
              <a:rPr lang="en-US" dirty="0" smtClean="0">
                <a:solidFill>
                  <a:schemeClr val="bg1"/>
                </a:solidFill>
              </a:rPr>
              <a:t>Planning and Controlling Service</a:t>
            </a:r>
          </a:p>
          <a:p>
            <a:r>
              <a:rPr lang="en-US" dirty="0" smtClean="0">
                <a:solidFill>
                  <a:schemeClr val="bg1"/>
                </a:solidFill>
              </a:rPr>
              <a:t>Strategic Development </a:t>
            </a:r>
            <a:r>
              <a:rPr lang="en-US" dirty="0">
                <a:solidFill>
                  <a:schemeClr val="bg1"/>
                </a:solidFill>
              </a:rPr>
              <a:t>Department </a:t>
            </a:r>
            <a:endParaRPr lang="en-US" dirty="0" smtClean="0">
              <a:solidFill>
                <a:schemeClr val="bg1"/>
              </a:solidFill>
            </a:endParaRPr>
          </a:p>
          <a:p>
            <a:r>
              <a:rPr lang="en-US" dirty="0" smtClean="0">
                <a:solidFill>
                  <a:schemeClr val="bg1"/>
                </a:solidFill>
              </a:rPr>
              <a:t>January, 2016 </a:t>
            </a:r>
            <a:endParaRPr 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568" y="152400"/>
            <a:ext cx="4267200" cy="990600"/>
          </a:xfrm>
        </p:spPr>
        <p:txBody>
          <a:bodyPr>
            <a:normAutofit/>
          </a:bodyPr>
          <a:lstStyle/>
          <a:p>
            <a:r>
              <a:rPr lang="en-US" sz="2800" dirty="0">
                <a:solidFill>
                  <a:schemeClr val="bg1"/>
                </a:solidFill>
              </a:rPr>
              <a:t>2014-2015 Action Plan</a:t>
            </a:r>
            <a:endParaRPr lang="en-US" sz="2800" dirty="0"/>
          </a:p>
        </p:txBody>
      </p:sp>
      <p:pic>
        <p:nvPicPr>
          <p:cNvPr id="6" name="Picture 2" descr="C:\Users\mmikaberidze\Desktop\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0" y="1473425"/>
            <a:ext cx="2133599" cy="18671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8850" y="1720788"/>
            <a:ext cx="6793434" cy="1415772"/>
          </a:xfrm>
          <a:prstGeom prst="rect">
            <a:avLst/>
          </a:prstGeom>
        </p:spPr>
        <p:txBody>
          <a:bodyPr wrap="square">
            <a:spAutoFit/>
          </a:bodyPr>
          <a:lstStyle/>
          <a:p>
            <a:pPr algn="ctr"/>
            <a:r>
              <a:rPr lang="en-US" sz="1600" b="1" dirty="0">
                <a:solidFill>
                  <a:schemeClr val="tx1">
                    <a:lumMod val="50000"/>
                    <a:lumOff val="50000"/>
                  </a:schemeClr>
                </a:solidFill>
              </a:rPr>
              <a:t>Open Government Partnership (</a:t>
            </a:r>
            <a:r>
              <a:rPr lang="en-US" sz="1600" b="1" dirty="0" smtClean="0">
                <a:solidFill>
                  <a:schemeClr val="tx1">
                    <a:lumMod val="50000"/>
                    <a:lumOff val="50000"/>
                  </a:schemeClr>
                </a:solidFill>
              </a:rPr>
              <a:t>OGP</a:t>
            </a:r>
            <a:r>
              <a:rPr lang="en-US" sz="1600" b="1" dirty="0">
                <a:solidFill>
                  <a:schemeClr val="tx1">
                    <a:lumMod val="50000"/>
                    <a:lumOff val="50000"/>
                  </a:schemeClr>
                </a:solidFill>
              </a:rPr>
              <a:t>)</a:t>
            </a:r>
            <a:r>
              <a:rPr lang="ka-GE" sz="1600" b="1" dirty="0">
                <a:solidFill>
                  <a:schemeClr val="tx1">
                    <a:lumMod val="50000"/>
                    <a:lumOff val="50000"/>
                  </a:schemeClr>
                </a:solidFill>
              </a:rPr>
              <a:t> </a:t>
            </a:r>
            <a:endParaRPr lang="en-US" sz="1600" b="1" dirty="0" smtClean="0">
              <a:solidFill>
                <a:schemeClr val="tx1">
                  <a:lumMod val="50000"/>
                  <a:lumOff val="50000"/>
                </a:schemeClr>
              </a:solidFill>
            </a:endParaRPr>
          </a:p>
          <a:p>
            <a:pPr algn="just"/>
            <a:endParaRPr lang="en-US" sz="1400" b="1" dirty="0" smtClean="0">
              <a:solidFill>
                <a:schemeClr val="tx1">
                  <a:lumMod val="50000"/>
                  <a:lumOff val="50000"/>
                </a:schemeClr>
              </a:solidFill>
            </a:endParaRPr>
          </a:p>
          <a:p>
            <a:pPr algn="just"/>
            <a:r>
              <a:rPr lang="en-US" sz="1400" dirty="0" smtClean="0">
                <a:solidFill>
                  <a:schemeClr val="tx1">
                    <a:lumMod val="50000"/>
                    <a:lumOff val="50000"/>
                  </a:schemeClr>
                </a:solidFill>
                <a:latin typeface="DejaVu Sans" pitchFamily="34" charset="0"/>
                <a:ea typeface="DejaVu Sans" pitchFamily="34" charset="0"/>
              </a:rPr>
              <a:t>Project financed through United </a:t>
            </a:r>
            <a:r>
              <a:rPr lang="en-US" sz="1400" dirty="0">
                <a:solidFill>
                  <a:schemeClr val="tx1">
                    <a:lumMod val="50000"/>
                    <a:lumOff val="50000"/>
                  </a:schemeClr>
                </a:solidFill>
                <a:latin typeface="DejaVu Sans" pitchFamily="34" charset="0"/>
                <a:ea typeface="DejaVu Sans" pitchFamily="34" charset="0"/>
              </a:rPr>
              <a:t>Nations Development Programme (UNDP) </a:t>
            </a:r>
            <a:r>
              <a:rPr lang="en-US" sz="1400" dirty="0" smtClean="0">
                <a:solidFill>
                  <a:schemeClr val="tx1">
                    <a:lumMod val="50000"/>
                    <a:lumOff val="50000"/>
                  </a:schemeClr>
                </a:solidFill>
                <a:latin typeface="DejaVu Sans" pitchFamily="34" charset="0"/>
                <a:ea typeface="DejaVu Sans" pitchFamily="34" charset="0"/>
              </a:rPr>
              <a:t>which aims to ensure fulfillment of specific obligations by Government in order to increase transparency and accountability of state institutes, strengthen citizens and fight the corruption. </a:t>
            </a:r>
            <a:endParaRPr lang="en-US" sz="1400" dirty="0">
              <a:solidFill>
                <a:schemeClr val="tx1">
                  <a:lumMod val="50000"/>
                  <a:lumOff val="50000"/>
                </a:schemeClr>
              </a:solidFill>
              <a:latin typeface="DejaVu Sans" pitchFamily="34" charset="0"/>
              <a:ea typeface="DejaVu Sans" pitchFamily="34" charset="0"/>
            </a:endParaRPr>
          </a:p>
        </p:txBody>
      </p:sp>
      <p:sp>
        <p:nvSpPr>
          <p:cNvPr id="9" name="Rectangle 8"/>
          <p:cNvSpPr/>
          <p:nvPr/>
        </p:nvSpPr>
        <p:spPr>
          <a:xfrm>
            <a:off x="76200" y="3505200"/>
            <a:ext cx="9067800" cy="338554"/>
          </a:xfrm>
          <a:prstGeom prst="rect">
            <a:avLst/>
          </a:prstGeom>
        </p:spPr>
        <p:txBody>
          <a:bodyPr wrap="square">
            <a:spAutoFit/>
          </a:bodyPr>
          <a:lstStyle/>
          <a:p>
            <a:pPr algn="ctr"/>
            <a:r>
              <a:rPr lang="en-US" sz="1600" b="1" dirty="0" smtClean="0">
                <a:latin typeface="DejaVu Sans" pitchFamily="34" charset="0"/>
                <a:ea typeface="DejaVu Sans" pitchFamily="34" charset="0"/>
              </a:rPr>
              <a:t>Commitments of </a:t>
            </a:r>
            <a:r>
              <a:rPr lang="en-US" sz="1600" b="1" dirty="0">
                <a:latin typeface="DejaVu Sans" pitchFamily="34" charset="0"/>
                <a:ea typeface="DejaVu Sans" pitchFamily="34" charset="0"/>
              </a:rPr>
              <a:t>2014-2015 Action Plan </a:t>
            </a:r>
            <a:r>
              <a:rPr lang="en-US" sz="1600" b="1" dirty="0" smtClean="0">
                <a:latin typeface="DejaVu Sans" pitchFamily="34" charset="0"/>
                <a:ea typeface="DejaVu Sans" pitchFamily="34" charset="0"/>
              </a:rPr>
              <a:t>adopted </a:t>
            </a:r>
            <a:r>
              <a:rPr lang="en-US" sz="1600" b="1" dirty="0">
                <a:latin typeface="DejaVu Sans" pitchFamily="34" charset="0"/>
                <a:ea typeface="DejaVu Sans" pitchFamily="34" charset="0"/>
              </a:rPr>
              <a:t>in the scope of the Project</a:t>
            </a:r>
            <a:r>
              <a:rPr lang="ka-GE" sz="1600" b="1" dirty="0">
                <a:latin typeface="DejaVu Sans" pitchFamily="34" charset="0"/>
                <a:ea typeface="DejaVu Sans" pitchFamily="34" charset="0"/>
              </a:rPr>
              <a:t>:</a:t>
            </a:r>
          </a:p>
        </p:txBody>
      </p:sp>
      <p:sp>
        <p:nvSpPr>
          <p:cNvPr id="10" name="Rectangle 9"/>
          <p:cNvSpPr/>
          <p:nvPr/>
        </p:nvSpPr>
        <p:spPr>
          <a:xfrm>
            <a:off x="228600" y="3962400"/>
            <a:ext cx="4000500" cy="381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itchFamily="2" charset="2"/>
              <a:buChar char="Ø"/>
            </a:pPr>
            <a:r>
              <a:rPr lang="en-US" sz="1400" b="1" dirty="0" smtClean="0">
                <a:solidFill>
                  <a:schemeClr val="tx1"/>
                </a:solidFill>
                <a:latin typeface="DejaVu Sans" pitchFamily="34" charset="0"/>
                <a:ea typeface="DejaVu Sans" pitchFamily="34" charset="0"/>
              </a:rPr>
              <a:t>Improvement of public services</a:t>
            </a:r>
            <a:endParaRPr lang="en-US" sz="1400" b="1" dirty="0">
              <a:solidFill>
                <a:schemeClr val="tx1"/>
              </a:solidFill>
              <a:latin typeface="DejaVu Sans" pitchFamily="34" charset="0"/>
              <a:ea typeface="DejaVu Sans" pitchFamily="34" charset="0"/>
            </a:endParaRPr>
          </a:p>
        </p:txBody>
      </p:sp>
      <p:sp>
        <p:nvSpPr>
          <p:cNvPr id="11" name="Rectangle 10"/>
          <p:cNvSpPr/>
          <p:nvPr/>
        </p:nvSpPr>
        <p:spPr>
          <a:xfrm>
            <a:off x="340034" y="4537813"/>
            <a:ext cx="4000500" cy="38099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en-US" sz="1400" b="1" dirty="0" smtClean="0">
                <a:solidFill>
                  <a:schemeClr val="tx1"/>
                </a:solidFill>
                <a:latin typeface="DejaVu Sans" pitchFamily="34" charset="0"/>
                <a:ea typeface="DejaVu Sans" pitchFamily="34" charset="0"/>
              </a:rPr>
              <a:t>Increase public involvement</a:t>
            </a:r>
            <a:endParaRPr lang="en-US" sz="1400" b="1" dirty="0">
              <a:solidFill>
                <a:schemeClr val="tx1"/>
              </a:solidFill>
              <a:latin typeface="DejaVu Sans" pitchFamily="34" charset="0"/>
              <a:ea typeface="DejaVu Sans" pitchFamily="34" charset="0"/>
            </a:endParaRPr>
          </a:p>
        </p:txBody>
      </p:sp>
      <p:sp>
        <p:nvSpPr>
          <p:cNvPr id="12" name="Rectangle 11"/>
          <p:cNvSpPr/>
          <p:nvPr/>
        </p:nvSpPr>
        <p:spPr>
          <a:xfrm>
            <a:off x="4538247" y="3947445"/>
            <a:ext cx="4140972" cy="47215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en-US" sz="1400" b="1" dirty="0" smtClean="0">
                <a:solidFill>
                  <a:schemeClr val="tx1"/>
                </a:solidFill>
                <a:latin typeface="DejaVu Sans" pitchFamily="34" charset="0"/>
                <a:ea typeface="DejaVu Sans" pitchFamily="34" charset="0"/>
              </a:rPr>
              <a:t>Advance management of public resources</a:t>
            </a:r>
            <a:endParaRPr lang="en-US" sz="1400" b="1" dirty="0">
              <a:solidFill>
                <a:schemeClr val="tx1"/>
              </a:solidFill>
              <a:latin typeface="DejaVu Sans" pitchFamily="34" charset="0"/>
              <a:ea typeface="DejaVu Sans" pitchFamily="34" charset="0"/>
            </a:endParaRPr>
          </a:p>
        </p:txBody>
      </p:sp>
      <p:sp>
        <p:nvSpPr>
          <p:cNvPr id="13" name="Rectangle 12"/>
          <p:cNvSpPr/>
          <p:nvPr/>
        </p:nvSpPr>
        <p:spPr>
          <a:xfrm>
            <a:off x="4527031" y="4537813"/>
            <a:ext cx="4152188" cy="41233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Wingdings" pitchFamily="2" charset="2"/>
              <a:buChar char="Ø"/>
            </a:pPr>
            <a:r>
              <a:rPr lang="en-US" sz="1400" b="1" dirty="0" smtClean="0">
                <a:solidFill>
                  <a:schemeClr val="tx1"/>
                </a:solidFill>
                <a:latin typeface="DejaVu Sans" pitchFamily="34" charset="0"/>
                <a:ea typeface="DejaVu Sans" pitchFamily="34" charset="0"/>
              </a:rPr>
              <a:t>Ensure secure environment</a:t>
            </a:r>
            <a:endParaRPr lang="en-US" sz="1400" b="1" dirty="0">
              <a:solidFill>
                <a:schemeClr val="tx1"/>
              </a:solidFill>
              <a:latin typeface="DejaVu Sans" pitchFamily="34" charset="0"/>
              <a:ea typeface="DejaVu Sans" pitchFamily="34" charset="0"/>
            </a:endParaRPr>
          </a:p>
        </p:txBody>
      </p:sp>
      <p:sp>
        <p:nvSpPr>
          <p:cNvPr id="14" name="Rectangle 13"/>
          <p:cNvSpPr/>
          <p:nvPr/>
        </p:nvSpPr>
        <p:spPr>
          <a:xfrm>
            <a:off x="340034" y="5257800"/>
            <a:ext cx="8253033" cy="584775"/>
          </a:xfrm>
          <a:prstGeom prst="rect">
            <a:avLst/>
          </a:prstGeom>
        </p:spPr>
        <p:txBody>
          <a:bodyPr wrap="square">
            <a:spAutoFit/>
          </a:bodyPr>
          <a:lstStyle/>
          <a:p>
            <a:pPr algn="just"/>
            <a:r>
              <a:rPr lang="en-US" sz="1600" b="1" dirty="0" smtClean="0">
                <a:solidFill>
                  <a:schemeClr val="tx1">
                    <a:lumMod val="50000"/>
                    <a:lumOff val="50000"/>
                  </a:schemeClr>
                </a:solidFill>
                <a:latin typeface="DejaVu Sans" pitchFamily="34" charset="0"/>
                <a:ea typeface="DejaVu Sans" pitchFamily="34" charset="0"/>
              </a:rPr>
              <a:t>16 Entities are obliged to fulfill 27 specific commitments in order to achieve the aims</a:t>
            </a:r>
            <a:endParaRPr lang="en-US" sz="1600" b="1" dirty="0">
              <a:solidFill>
                <a:schemeClr val="tx1">
                  <a:lumMod val="50000"/>
                  <a:lumOff val="50000"/>
                </a:schemeClr>
              </a:solidFill>
              <a:latin typeface="DejaVu Sans" pitchFamily="34" charset="0"/>
              <a:ea typeface="DejaVu Sans" pitchFamily="34" charset="0"/>
            </a:endParaRPr>
          </a:p>
        </p:txBody>
      </p:sp>
      <p:pic>
        <p:nvPicPr>
          <p:cNvPr id="15"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24574"/>
            <a:ext cx="4629150" cy="2286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324574"/>
            <a:ext cx="4514849" cy="2285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634"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normAutofit/>
          </a:bodyPr>
          <a:lstStyle/>
          <a:p>
            <a:r>
              <a:rPr lang="en-US" sz="2800" dirty="0">
                <a:solidFill>
                  <a:schemeClr val="bg1"/>
                </a:solidFill>
              </a:rPr>
              <a:t>About Open Government Partnership </a:t>
            </a:r>
            <a:endParaRPr lang="en-US" sz="2800" dirty="0"/>
          </a:p>
        </p:txBody>
      </p:sp>
      <p:pic>
        <p:nvPicPr>
          <p:cNvPr id="6" name="Picture 2" descr="C:\Users\mmikaberidze\Desktop\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482303"/>
            <a:ext cx="2118662" cy="18540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438861"/>
            <a:ext cx="4629150" cy="2286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438861"/>
            <a:ext cx="4514849" cy="228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57817" y="1892423"/>
            <a:ext cx="6019800" cy="923330"/>
          </a:xfrm>
          <a:prstGeom prst="rect">
            <a:avLst/>
          </a:prstGeom>
        </p:spPr>
        <p:txBody>
          <a:bodyPr wrap="square">
            <a:spAutoFit/>
          </a:bodyPr>
          <a:lstStyle/>
          <a:p>
            <a:pPr algn="ctr"/>
            <a:r>
              <a:rPr lang="en-US" b="1" dirty="0" smtClean="0">
                <a:latin typeface="DejaVu Sans" pitchFamily="34" charset="0"/>
                <a:ea typeface="DejaVu Sans" pitchFamily="34" charset="0"/>
              </a:rPr>
              <a:t>Involvement of LELP – National Agency of State Property in Open Government Partnership Programme</a:t>
            </a:r>
            <a:endParaRPr lang="en-US" dirty="0">
              <a:latin typeface="DejaVu Sans" pitchFamily="34" charset="0"/>
              <a:ea typeface="DejaVu Sans" pitchFamily="34" charset="0"/>
            </a:endParaRPr>
          </a:p>
        </p:txBody>
      </p:sp>
      <p:sp>
        <p:nvSpPr>
          <p:cNvPr id="18" name="Rectangle 17"/>
          <p:cNvSpPr/>
          <p:nvPr/>
        </p:nvSpPr>
        <p:spPr>
          <a:xfrm>
            <a:off x="386918" y="3586954"/>
            <a:ext cx="8391441" cy="745076"/>
          </a:xfrm>
          <a:prstGeom prst="rect">
            <a:avLst/>
          </a:prstGeom>
        </p:spPr>
        <p:txBody>
          <a:bodyPr wrap="square">
            <a:spAutoFit/>
          </a:bodyPr>
          <a:lstStyle/>
          <a:p>
            <a:pPr algn="just">
              <a:lnSpc>
                <a:spcPct val="150000"/>
              </a:lnSpc>
            </a:pPr>
            <a:r>
              <a:rPr lang="en-US" sz="1500" b="1" dirty="0" smtClean="0">
                <a:latin typeface="DejaVu Sans" pitchFamily="34" charset="0"/>
                <a:ea typeface="DejaVu Sans" pitchFamily="34" charset="0"/>
              </a:rPr>
              <a:t>Obligation to implement the services of NASP in LEPL - Public Service Hall aims to perform the commitment of OGP to improve public services</a:t>
            </a:r>
            <a:r>
              <a:rPr lang="ka-GE" sz="1500" b="1" dirty="0" smtClean="0">
                <a:latin typeface="DejaVu Sans" pitchFamily="34" charset="0"/>
                <a:ea typeface="DejaVu Sans" pitchFamily="34" charset="0"/>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9151" y="4800600"/>
            <a:ext cx="2990849" cy="10185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117" y="5064309"/>
            <a:ext cx="2819400" cy="537597"/>
          </a:xfrm>
          <a:prstGeom prst="rect">
            <a:avLst/>
          </a:prstGeom>
        </p:spPr>
      </p:pic>
      <p:pic>
        <p:nvPicPr>
          <p:cNvPr id="23"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634"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5187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normAutofit/>
          </a:bodyPr>
          <a:lstStyle/>
          <a:p>
            <a:r>
              <a:rPr lang="en-US" sz="2800" dirty="0" smtClean="0">
                <a:solidFill>
                  <a:schemeClr val="bg1"/>
                </a:solidFill>
              </a:rPr>
              <a:t>2014-2015 Action Plan</a:t>
            </a:r>
            <a:endParaRPr lang="en-US" sz="2800" dirty="0"/>
          </a:p>
        </p:txBody>
      </p:sp>
      <p:pic>
        <p:nvPicPr>
          <p:cNvPr id="6" name="Picture 2" descr="C:\Users\mmikaberidze\Desktop\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62800" y="4836272"/>
            <a:ext cx="1824073" cy="15962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2" y="5133975"/>
            <a:ext cx="3104670" cy="1123950"/>
          </a:xfrm>
          <a:prstGeom prst="rect">
            <a:avLst/>
          </a:prstGeom>
        </p:spPr>
      </p:pic>
      <p:pic>
        <p:nvPicPr>
          <p:cNvPr id="18" name="Picture 4"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385" y="6432560"/>
            <a:ext cx="4514849" cy="2285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 y="6432560"/>
            <a:ext cx="4629150" cy="2286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634" y="1270450"/>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mmikaberidze\Desktop\1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270450"/>
            <a:ext cx="4715633" cy="202975"/>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52400" y="1828800"/>
            <a:ext cx="8534400" cy="28956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400" b="1" dirty="0">
                <a:solidFill>
                  <a:schemeClr val="tx1">
                    <a:lumMod val="50000"/>
                    <a:lumOff val="50000"/>
                  </a:schemeClr>
                </a:solidFill>
                <a:latin typeface="DejaVu Sans" pitchFamily="34" charset="0"/>
                <a:ea typeface="DejaVu Sans" pitchFamily="34" charset="0"/>
              </a:rPr>
              <a:t>LEPL Public Service Hall covers large number of the public services</a:t>
            </a:r>
            <a:r>
              <a:rPr lang="ka-GE" sz="1400" b="1" dirty="0">
                <a:solidFill>
                  <a:schemeClr val="tx1">
                    <a:lumMod val="50000"/>
                    <a:lumOff val="50000"/>
                  </a:schemeClr>
                </a:solidFill>
                <a:latin typeface="DejaVu Sans" pitchFamily="34" charset="0"/>
                <a:ea typeface="DejaVu Sans" pitchFamily="34" charset="0"/>
              </a:rPr>
              <a:t>. </a:t>
            </a:r>
            <a:r>
              <a:rPr lang="en-US" sz="1400" b="1" dirty="0" smtClean="0">
                <a:solidFill>
                  <a:schemeClr val="tx1">
                    <a:lumMod val="50000"/>
                    <a:lumOff val="50000"/>
                  </a:schemeClr>
                </a:solidFill>
                <a:latin typeface="DejaVu Sans" pitchFamily="34" charset="0"/>
                <a:ea typeface="DejaVu Sans" pitchFamily="34" charset="0"/>
              </a:rPr>
              <a:t>Its purpose is to issue documents </a:t>
            </a:r>
            <a:r>
              <a:rPr lang="en-US" sz="1400" b="1" dirty="0">
                <a:solidFill>
                  <a:schemeClr val="tx1">
                    <a:lumMod val="50000"/>
                    <a:lumOff val="50000"/>
                  </a:schemeClr>
                </a:solidFill>
                <a:latin typeface="DejaVu Sans" pitchFamily="34" charset="0"/>
                <a:ea typeface="DejaVu Sans" pitchFamily="34" charset="0"/>
              </a:rPr>
              <a:t>and render services the exclusive right to which is owned by </a:t>
            </a:r>
            <a:r>
              <a:rPr lang="en-US" sz="1400" b="1" dirty="0" smtClean="0">
                <a:solidFill>
                  <a:schemeClr val="tx1">
                    <a:lumMod val="50000"/>
                    <a:lumOff val="50000"/>
                  </a:schemeClr>
                </a:solidFill>
                <a:latin typeface="DejaVu Sans" pitchFamily="34" charset="0"/>
                <a:ea typeface="DejaVu Sans" pitchFamily="34" charset="0"/>
              </a:rPr>
              <a:t>State</a:t>
            </a:r>
            <a:r>
              <a:rPr lang="ka-GE" sz="1400" b="1" dirty="0" smtClean="0">
                <a:solidFill>
                  <a:schemeClr val="tx1">
                    <a:lumMod val="50000"/>
                    <a:lumOff val="50000"/>
                  </a:schemeClr>
                </a:solidFill>
                <a:latin typeface="DejaVu Sans" pitchFamily="34" charset="0"/>
                <a:ea typeface="DejaVu Sans" pitchFamily="34" charset="0"/>
              </a:rPr>
              <a:t>.</a:t>
            </a:r>
            <a:r>
              <a:rPr lang="en-US" sz="1400" b="1" dirty="0">
                <a:solidFill>
                  <a:schemeClr val="tx1">
                    <a:lumMod val="50000"/>
                    <a:lumOff val="50000"/>
                  </a:schemeClr>
                </a:solidFill>
                <a:latin typeface="DejaVu Sans" pitchFamily="34" charset="0"/>
                <a:ea typeface="DejaVu Sans" pitchFamily="34" charset="0"/>
              </a:rPr>
              <a:t> The State is committed to offer prompt, simplified and high-level services to each interested individual through the LEPL Public Service Hall</a:t>
            </a:r>
            <a:r>
              <a:rPr lang="ka-GE" sz="1400" b="1" dirty="0">
                <a:solidFill>
                  <a:schemeClr val="tx1">
                    <a:lumMod val="50000"/>
                    <a:lumOff val="50000"/>
                  </a:schemeClr>
                </a:solidFill>
                <a:latin typeface="DejaVu Sans" pitchFamily="34" charset="0"/>
                <a:ea typeface="DejaVu Sans" pitchFamily="34" charset="0"/>
              </a:rPr>
              <a:t>. </a:t>
            </a:r>
            <a:r>
              <a:rPr lang="en-US" sz="1400" b="1" dirty="0" smtClean="0">
                <a:solidFill>
                  <a:schemeClr val="tx1">
                    <a:lumMod val="50000"/>
                    <a:lumOff val="50000"/>
                  </a:schemeClr>
                </a:solidFill>
                <a:latin typeface="DejaVu Sans" pitchFamily="34" charset="0"/>
                <a:ea typeface="DejaVu Sans" pitchFamily="34" charset="0"/>
              </a:rPr>
              <a:t>Delegating the services of NASP to the branches of Public service Hall is considered to be another important step taken in this regard.</a:t>
            </a:r>
            <a:endParaRPr lang="en-US" sz="1400" b="1" dirty="0">
              <a:solidFill>
                <a:schemeClr val="tx1">
                  <a:lumMod val="50000"/>
                  <a:lumOff val="50000"/>
                </a:schemeClr>
              </a:solidFill>
              <a:latin typeface="DejaVu Sans" pitchFamily="34" charset="0"/>
              <a:ea typeface="DejaVu Sans" pitchFamily="34" charset="0"/>
            </a:endParaRPr>
          </a:p>
        </p:txBody>
      </p:sp>
    </p:spTree>
    <p:extLst>
      <p:ext uri="{BB962C8B-B14F-4D97-AF65-F5344CB8AC3E}">
        <p14:creationId xmlns:p14="http://schemas.microsoft.com/office/powerpoint/2010/main" val="349569781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707" t="9837" b="8848"/>
          <a:stretch/>
        </p:blipFill>
        <p:spPr>
          <a:xfrm>
            <a:off x="-2700" y="2028593"/>
            <a:ext cx="7866782" cy="4192006"/>
          </a:xfrm>
          <a:prstGeom prst="rect">
            <a:avLst/>
          </a:prstGeom>
        </p:spPr>
      </p:pic>
      <p:sp>
        <p:nvSpPr>
          <p:cNvPr id="2" name="Title 1"/>
          <p:cNvSpPr>
            <a:spLocks noGrp="1"/>
          </p:cNvSpPr>
          <p:nvPr>
            <p:ph type="title"/>
          </p:nvPr>
        </p:nvSpPr>
        <p:spPr>
          <a:xfrm>
            <a:off x="457200" y="152400"/>
            <a:ext cx="4267200" cy="990600"/>
          </a:xfrm>
        </p:spPr>
        <p:txBody>
          <a:bodyPr>
            <a:normAutofit/>
          </a:bodyPr>
          <a:lstStyle/>
          <a:p>
            <a:r>
              <a:rPr lang="en-US" sz="2800" dirty="0" smtClean="0">
                <a:solidFill>
                  <a:schemeClr val="bg1"/>
                </a:solidFill>
              </a:rPr>
              <a:t>Importance of Project implementation</a:t>
            </a:r>
            <a:endParaRPr lang="en-US" sz="2800" dirty="0"/>
          </a:p>
        </p:txBody>
      </p:sp>
      <p:pic>
        <p:nvPicPr>
          <p:cNvPr id="4"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589" y="1296811"/>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 y="1296812"/>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mmikaberidze\Desktop\Untitled.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301116" y="1499787"/>
            <a:ext cx="1824073" cy="1596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943601"/>
            <a:ext cx="1816121" cy="630370"/>
          </a:xfrm>
          <a:prstGeom prst="rect">
            <a:avLst/>
          </a:prstGeom>
        </p:spPr>
      </p:pic>
      <p:sp>
        <p:nvSpPr>
          <p:cNvPr id="8" name="TextBox 7"/>
          <p:cNvSpPr txBox="1"/>
          <p:nvPr/>
        </p:nvSpPr>
        <p:spPr>
          <a:xfrm>
            <a:off x="1769252" y="5966398"/>
            <a:ext cx="2154096" cy="553998"/>
          </a:xfrm>
          <a:prstGeom prst="rect">
            <a:avLst/>
          </a:prstGeom>
          <a:noFill/>
        </p:spPr>
        <p:txBody>
          <a:bodyPr wrap="square" rtlCol="0">
            <a:spAutoFit/>
          </a:bodyPr>
          <a:lstStyle/>
          <a:p>
            <a:r>
              <a:rPr lang="en-US" sz="1500" b="1" dirty="0" smtClean="0">
                <a:solidFill>
                  <a:schemeClr val="tx1">
                    <a:lumMod val="65000"/>
                    <a:lumOff val="35000"/>
                  </a:schemeClr>
                </a:solidFill>
              </a:rPr>
              <a:t>15 branches of Public Service Hall</a:t>
            </a:r>
            <a:endParaRPr lang="en-US" sz="1500" b="1" dirty="0">
              <a:solidFill>
                <a:schemeClr val="tx1">
                  <a:lumMod val="65000"/>
                  <a:lumOff val="35000"/>
                </a:schemeClr>
              </a:solidFill>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5628" y="6085605"/>
            <a:ext cx="1790700" cy="341447"/>
          </a:xfrm>
          <a:prstGeom prst="rect">
            <a:avLst/>
          </a:prstGeom>
        </p:spPr>
      </p:pic>
      <p:sp>
        <p:nvSpPr>
          <p:cNvPr id="10" name="Rectangle 9"/>
          <p:cNvSpPr/>
          <p:nvPr/>
        </p:nvSpPr>
        <p:spPr>
          <a:xfrm>
            <a:off x="5715001" y="5943600"/>
            <a:ext cx="2514600" cy="553998"/>
          </a:xfrm>
          <a:prstGeom prst="rect">
            <a:avLst/>
          </a:prstGeom>
        </p:spPr>
        <p:txBody>
          <a:bodyPr wrap="square">
            <a:spAutoFit/>
          </a:bodyPr>
          <a:lstStyle/>
          <a:p>
            <a:r>
              <a:rPr lang="en-US" sz="1500" b="1" dirty="0" smtClean="0">
                <a:solidFill>
                  <a:schemeClr val="tx1">
                    <a:lumMod val="65000"/>
                    <a:lumOff val="35000"/>
                  </a:schemeClr>
                </a:solidFill>
              </a:rPr>
              <a:t>6 Service Centers </a:t>
            </a:r>
            <a:r>
              <a:rPr lang="en-US" sz="1500" b="1" dirty="0">
                <a:solidFill>
                  <a:schemeClr val="tx1">
                    <a:lumMod val="65000"/>
                    <a:lumOff val="35000"/>
                  </a:schemeClr>
                </a:solidFill>
              </a:rPr>
              <a:t>of </a:t>
            </a:r>
            <a:r>
              <a:rPr lang="en-US" sz="1500" b="1" dirty="0" smtClean="0">
                <a:solidFill>
                  <a:schemeClr val="tx1">
                    <a:lumMod val="65000"/>
                    <a:lumOff val="35000"/>
                  </a:schemeClr>
                </a:solidFill>
              </a:rPr>
              <a:t>National Agency of State Property</a:t>
            </a:r>
            <a:endParaRPr lang="en-US" sz="1500" b="1" dirty="0">
              <a:solidFill>
                <a:schemeClr val="tx1">
                  <a:lumMod val="65000"/>
                  <a:lumOff val="35000"/>
                </a:schemeClr>
              </a:solidFill>
            </a:endParaRPr>
          </a:p>
        </p:txBody>
      </p:sp>
      <p:pic>
        <p:nvPicPr>
          <p:cNvPr id="17"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 y="6537563"/>
            <a:ext cx="4629150" cy="1143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48" y="6537563"/>
            <a:ext cx="4514849" cy="1142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81001" y="1660301"/>
            <a:ext cx="6781799" cy="461665"/>
          </a:xfrm>
          <a:prstGeom prst="rect">
            <a:avLst/>
          </a:prstGeom>
        </p:spPr>
        <p:txBody>
          <a:bodyPr wrap="square">
            <a:spAutoFit/>
          </a:bodyPr>
          <a:lstStyle/>
          <a:p>
            <a:pPr marL="171450" indent="-171450" algn="just">
              <a:buFont typeface="Wingdings" pitchFamily="2" charset="2"/>
              <a:buChar char="v"/>
            </a:pPr>
            <a:r>
              <a:rPr lang="en-US" sz="1200" b="1" dirty="0" smtClean="0">
                <a:solidFill>
                  <a:prstClr val="black">
                    <a:lumMod val="65000"/>
                    <a:lumOff val="35000"/>
                  </a:prstClr>
                </a:solidFill>
                <a:latin typeface="DejaVu Sans" pitchFamily="34" charset="0"/>
                <a:ea typeface="DejaVu Sans" pitchFamily="34" charset="0"/>
                <a:cs typeface="DaunPenh" pitchFamily="2" charset="0"/>
              </a:rPr>
              <a:t>Implementation of services of NASP is expected to eliminate the distance and time </a:t>
            </a:r>
            <a:r>
              <a:rPr lang="en-US" sz="1200" b="1" dirty="0">
                <a:solidFill>
                  <a:prstClr val="black">
                    <a:lumMod val="65000"/>
                    <a:lumOff val="35000"/>
                  </a:prstClr>
                </a:solidFill>
                <a:latin typeface="DejaVu Sans" pitchFamily="34" charset="0"/>
                <a:ea typeface="DejaVu Sans" pitchFamily="34" charset="0"/>
                <a:cs typeface="DaunPenh" pitchFamily="2" charset="0"/>
              </a:rPr>
              <a:t>problems</a:t>
            </a:r>
            <a:r>
              <a:rPr lang="en-US" sz="1200" b="1" dirty="0" smtClean="0">
                <a:solidFill>
                  <a:prstClr val="black">
                    <a:lumMod val="65000"/>
                    <a:lumOff val="35000"/>
                  </a:prstClr>
                </a:solidFill>
                <a:latin typeface="DejaVu Sans" pitchFamily="34" charset="0"/>
                <a:ea typeface="DejaVu Sans" pitchFamily="34" charset="0"/>
                <a:cs typeface="DaunPenh" pitchFamily="2" charset="0"/>
              </a:rPr>
              <a:t> for the citizens</a:t>
            </a:r>
            <a:endParaRPr lang="en-US" sz="1200" b="1" dirty="0">
              <a:solidFill>
                <a:prstClr val="black">
                  <a:lumMod val="65000"/>
                  <a:lumOff val="35000"/>
                </a:prstClr>
              </a:solidFill>
              <a:latin typeface="DejaVu Sans" pitchFamily="34" charset="0"/>
              <a:ea typeface="DejaVu Sans" pitchFamily="34" charset="0"/>
              <a:cs typeface="DaunPenh" pitchFamily="2" charset="0"/>
            </a:endParaRPr>
          </a:p>
        </p:txBody>
      </p:sp>
    </p:spTree>
    <p:extLst>
      <p:ext uri="{BB962C8B-B14F-4D97-AF65-F5344CB8AC3E}">
        <p14:creationId xmlns:p14="http://schemas.microsoft.com/office/powerpoint/2010/main" val="391589987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normAutofit/>
          </a:bodyPr>
          <a:lstStyle/>
          <a:p>
            <a:r>
              <a:rPr lang="en-US" sz="2800" dirty="0" smtClean="0">
                <a:solidFill>
                  <a:schemeClr val="bg1"/>
                </a:solidFill>
              </a:rPr>
              <a:t>Implementation of obligations</a:t>
            </a:r>
            <a:endParaRPr lang="en-US" sz="2800" dirty="0"/>
          </a:p>
        </p:txBody>
      </p:sp>
      <p:pic>
        <p:nvPicPr>
          <p:cNvPr id="6" name="Picture 2" descr="C:\Users\mmikaberidze\Desktop\Untitled.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5124257"/>
            <a:ext cx="1371599" cy="12003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24574"/>
            <a:ext cx="4629150" cy="2286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151" y="6324574"/>
            <a:ext cx="4514849" cy="2285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84212" y="1447800"/>
            <a:ext cx="80772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latin typeface="DejaVu Sans" pitchFamily="34" charset="0"/>
                <a:ea typeface="DejaVu Sans" pitchFamily="34" charset="0"/>
              </a:rPr>
              <a:t>on </a:t>
            </a:r>
            <a:r>
              <a:rPr lang="en-US" sz="1400" dirty="0" smtClean="0">
                <a:solidFill>
                  <a:schemeClr val="tx1">
                    <a:lumMod val="75000"/>
                    <a:lumOff val="25000"/>
                  </a:schemeClr>
                </a:solidFill>
                <a:latin typeface="DejaVu Sans" pitchFamily="34" charset="0"/>
                <a:ea typeface="DejaVu Sans" pitchFamily="34" charset="0"/>
              </a:rPr>
              <a:t>January </a:t>
            </a:r>
            <a:r>
              <a:rPr lang="en-US" sz="1400" dirty="0">
                <a:solidFill>
                  <a:schemeClr val="tx1">
                    <a:lumMod val="75000"/>
                    <a:lumOff val="25000"/>
                  </a:schemeClr>
                </a:solidFill>
                <a:latin typeface="DejaVu Sans" pitchFamily="34" charset="0"/>
                <a:ea typeface="DejaVu Sans" pitchFamily="34" charset="0"/>
              </a:rPr>
              <a:t>21, </a:t>
            </a:r>
            <a:r>
              <a:rPr lang="ka-GE" sz="1400" dirty="0" smtClean="0">
                <a:solidFill>
                  <a:schemeClr val="tx1">
                    <a:lumMod val="75000"/>
                    <a:lumOff val="25000"/>
                  </a:schemeClr>
                </a:solidFill>
                <a:latin typeface="DejaVu Sans" pitchFamily="34" charset="0"/>
                <a:ea typeface="DejaVu Sans" pitchFamily="34" charset="0"/>
              </a:rPr>
              <a:t>2015</a:t>
            </a:r>
            <a:r>
              <a:rPr lang="en-US" sz="1400" dirty="0" smtClean="0">
                <a:solidFill>
                  <a:schemeClr val="tx1">
                    <a:lumMod val="75000"/>
                    <a:lumOff val="25000"/>
                  </a:schemeClr>
                </a:solidFill>
                <a:latin typeface="DejaVu Sans" pitchFamily="34" charset="0"/>
                <a:ea typeface="DejaVu Sans" pitchFamily="34" charset="0"/>
              </a:rPr>
              <a:t> the Memorandum of Agreement was signed by the LEPL – Public Service Hall and by the LEPL - National Agency of State Property</a:t>
            </a:r>
            <a:endParaRPr lang="en-US" sz="1400" dirty="0">
              <a:solidFill>
                <a:schemeClr val="tx1">
                  <a:lumMod val="75000"/>
                  <a:lumOff val="25000"/>
                </a:schemeClr>
              </a:solidFill>
              <a:latin typeface="DejaVu Sans" pitchFamily="34" charset="0"/>
              <a:ea typeface="DejaVu Sans" pitchFamily="34" charset="0"/>
            </a:endParaRPr>
          </a:p>
        </p:txBody>
      </p:sp>
      <p:pic>
        <p:nvPicPr>
          <p:cNvPr id="19" name="Picture 3"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270450"/>
            <a:ext cx="4715633" cy="886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mmikaberidze\Desktop\1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70450"/>
            <a:ext cx="4419600" cy="886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mmikaberidze\Desktop\1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184975"/>
            <a:ext cx="3111498" cy="1523999"/>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3825523" y="2362200"/>
            <a:ext cx="4936031" cy="738664"/>
          </a:xfrm>
          <a:prstGeom prst="rect">
            <a:avLst/>
          </a:prstGeom>
        </p:spPr>
        <p:txBody>
          <a:bodyPr wrap="square">
            <a:spAutoFit/>
          </a:bodyPr>
          <a:lstStyle/>
          <a:p>
            <a:pPr algn="just"/>
            <a:r>
              <a:rPr lang="en-US" sz="1400" dirty="0" smtClean="0">
                <a:solidFill>
                  <a:schemeClr val="tx1">
                    <a:lumMod val="75000"/>
                    <a:lumOff val="25000"/>
                  </a:schemeClr>
                </a:solidFill>
                <a:latin typeface="DejaVu Sans" pitchFamily="34" charset="0"/>
                <a:ea typeface="DejaVu Sans" pitchFamily="34" charset="0"/>
              </a:rPr>
              <a:t>Since </a:t>
            </a:r>
            <a:r>
              <a:rPr lang="en-US" sz="1400" dirty="0">
                <a:solidFill>
                  <a:schemeClr val="tx1">
                    <a:lumMod val="75000"/>
                    <a:lumOff val="25000"/>
                  </a:schemeClr>
                </a:solidFill>
                <a:latin typeface="DejaVu Sans" pitchFamily="34" charset="0"/>
                <a:ea typeface="DejaVu Sans" pitchFamily="34" charset="0"/>
              </a:rPr>
              <a:t>January, </a:t>
            </a:r>
            <a:r>
              <a:rPr lang="en-US" sz="1400" dirty="0" smtClean="0">
                <a:solidFill>
                  <a:schemeClr val="tx1">
                    <a:lumMod val="75000"/>
                    <a:lumOff val="25000"/>
                  </a:schemeClr>
                </a:solidFill>
                <a:latin typeface="DejaVu Sans" pitchFamily="34" charset="0"/>
                <a:ea typeface="DejaVu Sans" pitchFamily="34" charset="0"/>
              </a:rPr>
              <a:t>2015, </a:t>
            </a:r>
            <a:r>
              <a:rPr lang="en-US" sz="1400" dirty="0">
                <a:solidFill>
                  <a:schemeClr val="tx1">
                    <a:lumMod val="75000"/>
                    <a:lumOff val="25000"/>
                  </a:schemeClr>
                </a:solidFill>
                <a:latin typeface="DejaVu Sans" pitchFamily="34" charset="0"/>
                <a:ea typeface="DejaVu Sans" pitchFamily="34" charset="0"/>
              </a:rPr>
              <a:t>In </a:t>
            </a:r>
            <a:r>
              <a:rPr lang="en-US" sz="1400" dirty="0" smtClean="0">
                <a:solidFill>
                  <a:schemeClr val="tx1">
                    <a:lumMod val="75000"/>
                    <a:lumOff val="25000"/>
                  </a:schemeClr>
                </a:solidFill>
                <a:latin typeface="DejaVu Sans" pitchFamily="34" charset="0"/>
                <a:ea typeface="DejaVu Sans" pitchFamily="34" charset="0"/>
              </a:rPr>
              <a:t>the scope of Agreement services of NASP have been provided in the </a:t>
            </a:r>
            <a:r>
              <a:rPr lang="en-US" sz="1400" dirty="0" err="1" smtClean="0">
                <a:solidFill>
                  <a:schemeClr val="tx1">
                    <a:lumMod val="75000"/>
                    <a:lumOff val="25000"/>
                  </a:schemeClr>
                </a:solidFill>
                <a:latin typeface="DejaVu Sans" pitchFamily="34" charset="0"/>
                <a:ea typeface="DejaVu Sans" pitchFamily="34" charset="0"/>
              </a:rPr>
              <a:t>Marneuli</a:t>
            </a:r>
            <a:r>
              <a:rPr lang="en-US" sz="1400" dirty="0" smtClean="0">
                <a:solidFill>
                  <a:schemeClr val="tx1">
                    <a:lumMod val="75000"/>
                    <a:lumOff val="25000"/>
                  </a:schemeClr>
                </a:solidFill>
                <a:latin typeface="DejaVu Sans" pitchFamily="34" charset="0"/>
                <a:ea typeface="DejaVu Sans" pitchFamily="34" charset="0"/>
              </a:rPr>
              <a:t> Branch of Public Service Hall in a pilot mode</a:t>
            </a:r>
            <a:endParaRPr lang="en-US" sz="1400" dirty="0">
              <a:solidFill>
                <a:schemeClr val="tx1">
                  <a:lumMod val="75000"/>
                  <a:lumOff val="25000"/>
                </a:schemeClr>
              </a:solidFill>
              <a:latin typeface="DejaVu Sans" pitchFamily="34" charset="0"/>
              <a:ea typeface="DejaVu Sans" pitchFamily="34" charset="0"/>
            </a:endParaRPr>
          </a:p>
        </p:txBody>
      </p:sp>
      <p:sp>
        <p:nvSpPr>
          <p:cNvPr id="24" name="Rectangle 23"/>
          <p:cNvSpPr/>
          <p:nvPr/>
        </p:nvSpPr>
        <p:spPr>
          <a:xfrm>
            <a:off x="304800" y="3685627"/>
            <a:ext cx="8686800" cy="1384995"/>
          </a:xfrm>
          <a:prstGeom prst="rect">
            <a:avLst/>
          </a:prstGeom>
        </p:spPr>
        <p:txBody>
          <a:bodyPr wrap="square">
            <a:spAutoFit/>
          </a:bodyPr>
          <a:lstStyle/>
          <a:p>
            <a:r>
              <a:rPr lang="en-US" sz="1200" b="1" dirty="0" smtClean="0">
                <a:latin typeface="DejaVu Sans" pitchFamily="34" charset="0"/>
                <a:ea typeface="DejaVu Sans" pitchFamily="34" charset="0"/>
              </a:rPr>
              <a:t>Project activities:</a:t>
            </a:r>
          </a:p>
          <a:p>
            <a:endParaRPr lang="en-US" sz="1200" dirty="0">
              <a:latin typeface="DejaVu Sans" pitchFamily="34" charset="0"/>
              <a:ea typeface="DejaVu Sans" pitchFamily="34" charset="0"/>
            </a:endParaRPr>
          </a:p>
          <a:p>
            <a:pPr marL="171450" lvl="0" indent="-171450">
              <a:buFont typeface="Wingdings" pitchFamily="2" charset="2"/>
              <a:buChar char="q"/>
            </a:pPr>
            <a:r>
              <a:rPr lang="en-US" sz="1200" dirty="0" smtClean="0">
                <a:latin typeface="DejaVu Sans" pitchFamily="34" charset="0"/>
                <a:ea typeface="DejaVu Sans" pitchFamily="34" charset="0"/>
              </a:rPr>
              <a:t>Provide trainings and instructions to the employees of LEPL Public Service Halls</a:t>
            </a:r>
          </a:p>
          <a:p>
            <a:pPr marL="171450" lvl="0" indent="-171450" algn="just">
              <a:buFont typeface="Wingdings" pitchFamily="2" charset="2"/>
              <a:buChar char="q"/>
            </a:pPr>
            <a:endParaRPr lang="en-US" sz="1200" dirty="0">
              <a:latin typeface="DejaVu Sans" pitchFamily="34" charset="0"/>
              <a:ea typeface="DejaVu Sans" pitchFamily="34" charset="0"/>
            </a:endParaRPr>
          </a:p>
          <a:p>
            <a:pPr marL="171450" lvl="0" indent="-171450" algn="just">
              <a:buFont typeface="Wingdings" pitchFamily="2" charset="2"/>
              <a:buChar char="q"/>
            </a:pPr>
            <a:r>
              <a:rPr lang="en-US" sz="1200" dirty="0" smtClean="0">
                <a:latin typeface="DejaVu Sans" pitchFamily="34" charset="0"/>
                <a:ea typeface="DejaVu Sans" pitchFamily="34" charset="0"/>
              </a:rPr>
              <a:t>Raise awareness of society about the accessibility of services of NASP in Public Service Halls (production and distribution of informational-educational videos and informative material via Georgian Public Broadcaster and other commercial channels)</a:t>
            </a:r>
            <a:endParaRPr lang="en-US" sz="1200" dirty="0">
              <a:latin typeface="DejaVu Sans" pitchFamily="34" charset="0"/>
              <a:ea typeface="DejaVu Sans" pitchFamily="34" charset="0"/>
            </a:endParaRPr>
          </a:p>
        </p:txBody>
      </p:sp>
    </p:spTree>
    <p:extLst>
      <p:ext uri="{BB962C8B-B14F-4D97-AF65-F5344CB8AC3E}">
        <p14:creationId xmlns:p14="http://schemas.microsoft.com/office/powerpoint/2010/main" val="341014979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normAutofit/>
          </a:bodyPr>
          <a:lstStyle/>
          <a:p>
            <a:r>
              <a:rPr lang="en-US" sz="2800" dirty="0" smtClean="0">
                <a:solidFill>
                  <a:schemeClr val="bg1"/>
                </a:solidFill>
              </a:rPr>
              <a:t>Importance of Project implementation</a:t>
            </a:r>
            <a:endParaRPr lang="en-US" sz="2800" dirty="0"/>
          </a:p>
        </p:txBody>
      </p:sp>
      <p:pic>
        <p:nvPicPr>
          <p:cNvPr id="4" name="Picture 2"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89" y="1296811"/>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 y="1296812"/>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 y="6537563"/>
            <a:ext cx="4629150" cy="1143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48" y="6537563"/>
            <a:ext cx="4514849" cy="114288"/>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304800" y="1524000"/>
            <a:ext cx="8610600" cy="1143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1000"/>
              </a:spcAft>
            </a:pPr>
            <a:r>
              <a:rPr lang="en-US" sz="1500" b="1" dirty="0" smtClean="0">
                <a:solidFill>
                  <a:schemeClr val="tx1">
                    <a:lumMod val="75000"/>
                    <a:lumOff val="25000"/>
                  </a:schemeClr>
                </a:solidFill>
                <a:latin typeface="DejaVu Sans" pitchFamily="34" charset="0"/>
                <a:ea typeface="DejaVu Sans" pitchFamily="34" charset="0"/>
                <a:cs typeface="Sylfaen"/>
              </a:rPr>
              <a:t>Since  </a:t>
            </a:r>
            <a:r>
              <a:rPr lang="en-US" sz="1500" b="1" dirty="0">
                <a:solidFill>
                  <a:schemeClr val="tx1">
                    <a:lumMod val="75000"/>
                    <a:lumOff val="25000"/>
                  </a:schemeClr>
                </a:solidFill>
                <a:latin typeface="DejaVu Sans" pitchFamily="34" charset="0"/>
                <a:ea typeface="DejaVu Sans" pitchFamily="34" charset="0"/>
                <a:cs typeface="Sylfaen"/>
              </a:rPr>
              <a:t>November 2, </a:t>
            </a:r>
            <a:r>
              <a:rPr lang="ka-GE" sz="1500" b="1" dirty="0" smtClean="0">
                <a:solidFill>
                  <a:schemeClr val="tx1">
                    <a:lumMod val="75000"/>
                    <a:lumOff val="25000"/>
                  </a:schemeClr>
                </a:solidFill>
                <a:latin typeface="DejaVu Sans" pitchFamily="34" charset="0"/>
                <a:ea typeface="DejaVu Sans" pitchFamily="34" charset="0"/>
                <a:cs typeface="Sylfaen"/>
              </a:rPr>
              <a:t>2015</a:t>
            </a:r>
            <a:r>
              <a:rPr lang="en-US" sz="1500" b="1" dirty="0" smtClean="0">
                <a:solidFill>
                  <a:schemeClr val="tx1">
                    <a:lumMod val="75000"/>
                    <a:lumOff val="25000"/>
                  </a:schemeClr>
                </a:solidFill>
                <a:latin typeface="DejaVu Sans" pitchFamily="34" charset="0"/>
                <a:ea typeface="DejaVu Sans" pitchFamily="34" charset="0"/>
                <a:cs typeface="Sylfaen"/>
              </a:rPr>
              <a:t>, Each interested person has been granted an opportunity to take an advantage of services of NASP in all the branches of Public Service Hall</a:t>
            </a:r>
            <a:endParaRPr lang="en-US" sz="1500" b="1" dirty="0">
              <a:solidFill>
                <a:schemeClr val="tx1">
                  <a:lumMod val="75000"/>
                  <a:lumOff val="25000"/>
                </a:schemeClr>
              </a:solidFill>
              <a:latin typeface="DejaVu Sans" pitchFamily="34" charset="0"/>
              <a:ea typeface="DejaVu Sans" pitchFamily="34" charset="0"/>
              <a:cs typeface="Times New Roman"/>
            </a:endParaRPr>
          </a:p>
        </p:txBody>
      </p:sp>
      <p:sp>
        <p:nvSpPr>
          <p:cNvPr id="16" name="Rectangle 15"/>
          <p:cNvSpPr/>
          <p:nvPr/>
        </p:nvSpPr>
        <p:spPr>
          <a:xfrm>
            <a:off x="304800" y="3081010"/>
            <a:ext cx="8458200" cy="523220"/>
          </a:xfrm>
          <a:prstGeom prst="rect">
            <a:avLst/>
          </a:prstGeom>
        </p:spPr>
        <p:txBody>
          <a:bodyPr wrap="square">
            <a:spAutoFit/>
          </a:bodyPr>
          <a:lstStyle/>
          <a:p>
            <a:pPr algn="just"/>
            <a:r>
              <a:rPr lang="en-US" sz="1400" dirty="0" smtClean="0">
                <a:latin typeface="DejaVu Sans" pitchFamily="34" charset="0"/>
                <a:ea typeface="DejaVu Sans" pitchFamily="34" charset="0"/>
              </a:rPr>
              <a:t>Citizens are given the opportunity to benefit the favorable services related to disposal of state property at convenient place.  </a:t>
            </a:r>
            <a:endParaRPr lang="ka-GE" sz="1600" dirty="0">
              <a:latin typeface="DejaVu Sans" pitchFamily="34" charset="0"/>
              <a:ea typeface="DejaVu Sans"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19600"/>
            <a:ext cx="9144000" cy="1645920"/>
          </a:xfrm>
          <a:prstGeom prst="rect">
            <a:avLst/>
          </a:prstGeom>
        </p:spPr>
      </p:pic>
    </p:spTree>
    <p:extLst>
      <p:ext uri="{BB962C8B-B14F-4D97-AF65-F5344CB8AC3E}">
        <p14:creationId xmlns:p14="http://schemas.microsoft.com/office/powerpoint/2010/main" val="2651117631"/>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267200" cy="990600"/>
          </a:xfrm>
        </p:spPr>
        <p:txBody>
          <a:bodyPr>
            <a:normAutofit/>
          </a:bodyPr>
          <a:lstStyle/>
          <a:p>
            <a:r>
              <a:rPr lang="en-US" sz="2800" dirty="0" smtClean="0">
                <a:solidFill>
                  <a:schemeClr val="bg1"/>
                </a:solidFill>
              </a:rPr>
              <a:t>Importance of Project implementation</a:t>
            </a:r>
            <a:endParaRPr lang="en-US" sz="2800" dirty="0"/>
          </a:p>
        </p:txBody>
      </p:sp>
      <p:pic>
        <p:nvPicPr>
          <p:cNvPr id="4" name="Picture 2"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589" y="1296811"/>
            <a:ext cx="4419600" cy="2029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 y="1296812"/>
            <a:ext cx="4715633" cy="2029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8" y="6537563"/>
            <a:ext cx="4629150" cy="1143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248" y="6537563"/>
            <a:ext cx="4514849" cy="114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270993"/>
            <a:ext cx="1447800" cy="1243151"/>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248980" y="1573297"/>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Oval 9"/>
          <p:cNvSpPr/>
          <p:nvPr/>
        </p:nvSpPr>
        <p:spPr>
          <a:xfrm>
            <a:off x="237982" y="1902023"/>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p:cNvSpPr/>
          <p:nvPr/>
        </p:nvSpPr>
        <p:spPr>
          <a:xfrm>
            <a:off x="237983" y="2311961"/>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Oval 11"/>
          <p:cNvSpPr/>
          <p:nvPr/>
        </p:nvSpPr>
        <p:spPr>
          <a:xfrm>
            <a:off x="237986" y="2710493"/>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Oval 13"/>
          <p:cNvSpPr/>
          <p:nvPr/>
        </p:nvSpPr>
        <p:spPr>
          <a:xfrm>
            <a:off x="237985" y="3124818"/>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Oval 14"/>
          <p:cNvSpPr/>
          <p:nvPr/>
        </p:nvSpPr>
        <p:spPr>
          <a:xfrm>
            <a:off x="237984" y="348693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8" name="Oval 17"/>
          <p:cNvSpPr/>
          <p:nvPr/>
        </p:nvSpPr>
        <p:spPr>
          <a:xfrm>
            <a:off x="237981" y="3829499"/>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Oval 18"/>
          <p:cNvSpPr/>
          <p:nvPr/>
        </p:nvSpPr>
        <p:spPr>
          <a:xfrm>
            <a:off x="237980" y="4148760"/>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1" name="Oval 20"/>
          <p:cNvSpPr/>
          <p:nvPr/>
        </p:nvSpPr>
        <p:spPr>
          <a:xfrm>
            <a:off x="237979" y="449753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Oval 21"/>
          <p:cNvSpPr/>
          <p:nvPr/>
        </p:nvSpPr>
        <p:spPr>
          <a:xfrm>
            <a:off x="247985" y="4813364"/>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p:cNvSpPr/>
          <p:nvPr/>
        </p:nvSpPr>
        <p:spPr>
          <a:xfrm>
            <a:off x="247984" y="5164486"/>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Oval 23"/>
          <p:cNvSpPr/>
          <p:nvPr/>
        </p:nvSpPr>
        <p:spPr>
          <a:xfrm>
            <a:off x="237987" y="5505899"/>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Oval 24"/>
          <p:cNvSpPr/>
          <p:nvPr/>
        </p:nvSpPr>
        <p:spPr>
          <a:xfrm>
            <a:off x="237987" y="5797391"/>
            <a:ext cx="285211" cy="265801"/>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677848" y="1535908"/>
            <a:ext cx="8085152" cy="415498"/>
          </a:xfrm>
          <a:prstGeom prst="rect">
            <a:avLst/>
          </a:prstGeom>
        </p:spPr>
        <p:txBody>
          <a:bodyPr wrap="square">
            <a:spAutoFit/>
          </a:bodyPr>
          <a:lstStyle/>
          <a:p>
            <a:pPr marL="171450" lvl="0" indent="-171450">
              <a:buFont typeface="Wingdings" pitchFamily="2" charset="2"/>
              <a:buChar char="ü"/>
            </a:pPr>
            <a:r>
              <a:rPr lang="en-US" sz="1000" dirty="0" smtClean="0"/>
              <a:t> Privatization </a:t>
            </a:r>
            <a:r>
              <a:rPr lang="en-US" sz="1000" dirty="0"/>
              <a:t>by auction/direct selling or transfer with the right of use or management of registered/unregistered movable/immovable State property/shares/stakes </a:t>
            </a:r>
          </a:p>
        </p:txBody>
      </p:sp>
      <p:sp>
        <p:nvSpPr>
          <p:cNvPr id="6" name="TextBox 5"/>
          <p:cNvSpPr txBox="1"/>
          <p:nvPr/>
        </p:nvSpPr>
        <p:spPr>
          <a:xfrm>
            <a:off x="677848" y="1930576"/>
            <a:ext cx="6865952" cy="246221"/>
          </a:xfrm>
          <a:prstGeom prst="rect">
            <a:avLst/>
          </a:prstGeom>
          <a:noFill/>
        </p:spPr>
        <p:txBody>
          <a:bodyPr wrap="square" rtlCol="0">
            <a:spAutoFit/>
          </a:bodyPr>
          <a:lstStyle/>
          <a:p>
            <a:pPr marL="171450" lvl="0" indent="-171450">
              <a:buFont typeface="Wingdings" pitchFamily="2" charset="2"/>
              <a:buChar char="ü"/>
            </a:pPr>
            <a:r>
              <a:rPr lang="en-US" sz="1000" dirty="0" smtClean="0"/>
              <a:t>   Apply </a:t>
            </a:r>
            <a:r>
              <a:rPr lang="en-US" sz="1000" dirty="0"/>
              <a:t>the document confirming prepayment of 10% of initial price of property in order to ensure enouncement of auction </a:t>
            </a:r>
          </a:p>
        </p:txBody>
      </p:sp>
      <p:sp>
        <p:nvSpPr>
          <p:cNvPr id="7" name="TextBox 6"/>
          <p:cNvSpPr txBox="1"/>
          <p:nvPr/>
        </p:nvSpPr>
        <p:spPr>
          <a:xfrm>
            <a:off x="677848" y="2331541"/>
            <a:ext cx="6492483" cy="246221"/>
          </a:xfrm>
          <a:prstGeom prst="rect">
            <a:avLst/>
          </a:prstGeom>
          <a:noFill/>
        </p:spPr>
        <p:txBody>
          <a:bodyPr wrap="none" rtlCol="0">
            <a:spAutoFit/>
          </a:bodyPr>
          <a:lstStyle/>
          <a:p>
            <a:pPr marL="171450" lvl="0" indent="-171450">
              <a:buFont typeface="Wingdings" pitchFamily="2" charset="2"/>
              <a:buChar char="ü"/>
            </a:pPr>
            <a:r>
              <a:rPr lang="en-US" sz="1000" dirty="0" smtClean="0"/>
              <a:t>   Confirmation </a:t>
            </a:r>
            <a:r>
              <a:rPr lang="en-US" sz="1000" dirty="0"/>
              <a:t>of fulfillment of contractual obligation(s) related to the property purchased directly or through </a:t>
            </a:r>
            <a:r>
              <a:rPr lang="en-US" sz="1000" dirty="0" smtClean="0"/>
              <a:t>auction</a:t>
            </a:r>
            <a:endParaRPr lang="en-US" dirty="0"/>
          </a:p>
        </p:txBody>
      </p:sp>
      <p:sp>
        <p:nvSpPr>
          <p:cNvPr id="8" name="Rectangle 7"/>
          <p:cNvSpPr/>
          <p:nvPr/>
        </p:nvSpPr>
        <p:spPr>
          <a:xfrm>
            <a:off x="689033" y="2758940"/>
            <a:ext cx="4572000" cy="246221"/>
          </a:xfrm>
          <a:prstGeom prst="rect">
            <a:avLst/>
          </a:prstGeom>
        </p:spPr>
        <p:txBody>
          <a:bodyPr>
            <a:spAutoFit/>
          </a:bodyPr>
          <a:lstStyle/>
          <a:p>
            <a:pPr marL="173736" lvl="0" indent="-285750">
              <a:buFont typeface="Wingdings" pitchFamily="2" charset="2"/>
              <a:buChar char="ü"/>
            </a:pPr>
            <a:r>
              <a:rPr lang="en-US" sz="1000" dirty="0"/>
              <a:t>Elimination of overlap between cadastral codes of private and state properties </a:t>
            </a:r>
          </a:p>
        </p:txBody>
      </p:sp>
      <p:sp>
        <p:nvSpPr>
          <p:cNvPr id="27" name="Rectangle 26"/>
          <p:cNvSpPr/>
          <p:nvPr/>
        </p:nvSpPr>
        <p:spPr>
          <a:xfrm>
            <a:off x="677848" y="3101396"/>
            <a:ext cx="7399352" cy="246221"/>
          </a:xfrm>
          <a:prstGeom prst="rect">
            <a:avLst/>
          </a:prstGeom>
        </p:spPr>
        <p:txBody>
          <a:bodyPr wrap="square">
            <a:spAutoFit/>
          </a:bodyPr>
          <a:lstStyle/>
          <a:p>
            <a:pPr marL="285750" lvl="0" indent="-285750">
              <a:buFont typeface="Wingdings" pitchFamily="2" charset="2"/>
              <a:buChar char="ü"/>
            </a:pPr>
            <a:r>
              <a:rPr lang="en-US" sz="1000" dirty="0" smtClean="0"/>
              <a:t>Correction </a:t>
            </a:r>
            <a:r>
              <a:rPr lang="en-US" sz="1000" dirty="0"/>
              <a:t>of errors in Ordinances of Government of Georgia about direct selling of state property </a:t>
            </a:r>
          </a:p>
        </p:txBody>
      </p:sp>
      <p:sp>
        <p:nvSpPr>
          <p:cNvPr id="28" name="Rectangle 27"/>
          <p:cNvSpPr/>
          <p:nvPr/>
        </p:nvSpPr>
        <p:spPr>
          <a:xfrm>
            <a:off x="677848" y="3481043"/>
            <a:ext cx="7323152" cy="246221"/>
          </a:xfrm>
          <a:prstGeom prst="rect">
            <a:avLst/>
          </a:prstGeom>
        </p:spPr>
        <p:txBody>
          <a:bodyPr wrap="square">
            <a:spAutoFit/>
          </a:bodyPr>
          <a:lstStyle/>
          <a:p>
            <a:pPr marL="171450" lvl="0" indent="-171450">
              <a:buFont typeface="Wingdings" pitchFamily="2" charset="2"/>
              <a:buChar char="ü"/>
            </a:pPr>
            <a:r>
              <a:rPr lang="en-US" sz="1000" dirty="0" smtClean="0"/>
              <a:t>    Defining </a:t>
            </a:r>
            <a:r>
              <a:rPr lang="en-US" sz="1000" dirty="0"/>
              <a:t>the land plot to be assigned to the essential integral part of the land alienated by the government</a:t>
            </a:r>
          </a:p>
        </p:txBody>
      </p:sp>
      <p:sp>
        <p:nvSpPr>
          <p:cNvPr id="29" name="Rectangle 28"/>
          <p:cNvSpPr/>
          <p:nvPr/>
        </p:nvSpPr>
        <p:spPr>
          <a:xfrm>
            <a:off x="689033" y="3787803"/>
            <a:ext cx="7159567" cy="246221"/>
          </a:xfrm>
          <a:prstGeom prst="rect">
            <a:avLst/>
          </a:prstGeom>
        </p:spPr>
        <p:txBody>
          <a:bodyPr wrap="square">
            <a:spAutoFit/>
          </a:bodyPr>
          <a:lstStyle/>
          <a:p>
            <a:pPr marL="171450" lvl="0" indent="-171450">
              <a:buFont typeface="Wingdings" pitchFamily="2" charset="2"/>
              <a:buChar char="ü"/>
            </a:pPr>
            <a:r>
              <a:rPr lang="en-US" sz="1000" dirty="0" smtClean="0"/>
              <a:t>    Abolition </a:t>
            </a:r>
            <a:r>
              <a:rPr lang="en-US" sz="1000" dirty="0"/>
              <a:t>of registration of State’s property right and repossession into private ownership</a:t>
            </a:r>
          </a:p>
        </p:txBody>
      </p:sp>
      <p:sp>
        <p:nvSpPr>
          <p:cNvPr id="30" name="Rectangle 29"/>
          <p:cNvSpPr/>
          <p:nvPr/>
        </p:nvSpPr>
        <p:spPr>
          <a:xfrm>
            <a:off x="689033" y="4093473"/>
            <a:ext cx="6481298" cy="246221"/>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a consent on demarcation of property co-owned by the State and individuals and/or legal entities</a:t>
            </a:r>
          </a:p>
        </p:txBody>
      </p:sp>
      <p:sp>
        <p:nvSpPr>
          <p:cNvPr id="31" name="Rectangle 30"/>
          <p:cNvSpPr/>
          <p:nvPr/>
        </p:nvSpPr>
        <p:spPr>
          <a:xfrm>
            <a:off x="706750" y="4414561"/>
            <a:ext cx="6208639" cy="369332"/>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a consent on change of the real property configuration alienated by the government authority </a:t>
            </a:r>
            <a:r>
              <a:rPr lang="en-US" dirty="0"/>
              <a:t> </a:t>
            </a:r>
          </a:p>
        </p:txBody>
      </p:sp>
      <p:sp>
        <p:nvSpPr>
          <p:cNvPr id="32" name="Rectangle 31"/>
          <p:cNvSpPr/>
          <p:nvPr/>
        </p:nvSpPr>
        <p:spPr>
          <a:xfrm>
            <a:off x="677848" y="4838092"/>
            <a:ext cx="5025967" cy="246221"/>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the State’s (as an owner/co-owner) consent </a:t>
            </a:r>
          </a:p>
        </p:txBody>
      </p:sp>
      <p:sp>
        <p:nvSpPr>
          <p:cNvPr id="33" name="Rectangle 32"/>
          <p:cNvSpPr/>
          <p:nvPr/>
        </p:nvSpPr>
        <p:spPr>
          <a:xfrm>
            <a:off x="699519" y="5186773"/>
            <a:ext cx="5037152" cy="246221"/>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a consent on change of the area alienated by the government authority</a:t>
            </a:r>
          </a:p>
        </p:txBody>
      </p:sp>
      <p:sp>
        <p:nvSpPr>
          <p:cNvPr id="34" name="Rectangle 33"/>
          <p:cNvSpPr/>
          <p:nvPr/>
        </p:nvSpPr>
        <p:spPr>
          <a:xfrm>
            <a:off x="689033" y="5505686"/>
            <a:ext cx="5025967" cy="246221"/>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a consent on mortgage of the real property alienated with conditions </a:t>
            </a:r>
          </a:p>
        </p:txBody>
      </p:sp>
      <p:sp>
        <p:nvSpPr>
          <p:cNvPr id="35" name="Rectangle 34"/>
          <p:cNvSpPr/>
          <p:nvPr/>
        </p:nvSpPr>
        <p:spPr>
          <a:xfrm>
            <a:off x="715947" y="5816971"/>
            <a:ext cx="4949767" cy="246221"/>
          </a:xfrm>
          <a:prstGeom prst="rect">
            <a:avLst/>
          </a:prstGeom>
        </p:spPr>
        <p:txBody>
          <a:bodyPr wrap="square">
            <a:spAutoFit/>
          </a:bodyPr>
          <a:lstStyle/>
          <a:p>
            <a:pPr marL="171450" lvl="0" indent="-171450">
              <a:buFont typeface="Wingdings" pitchFamily="2" charset="2"/>
              <a:buChar char="ü"/>
            </a:pPr>
            <a:r>
              <a:rPr lang="en-US" sz="1000" dirty="0" smtClean="0"/>
              <a:t>  Issuing </a:t>
            </a:r>
            <a:r>
              <a:rPr lang="en-US" sz="1000" dirty="0"/>
              <a:t>a consent on unmerging/merging the real properties alienated with conditions </a:t>
            </a:r>
          </a:p>
        </p:txBody>
      </p:sp>
    </p:spTree>
    <p:extLst>
      <p:ext uri="{BB962C8B-B14F-4D97-AF65-F5344CB8AC3E}">
        <p14:creationId xmlns:p14="http://schemas.microsoft.com/office/powerpoint/2010/main" val="41148083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27" grpId="0"/>
      <p:bldP spid="28" grpId="0"/>
      <p:bldP spid="29" grpId="0"/>
      <p:bldP spid="30" grpId="0"/>
      <p:bldP spid="31"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31433" y="228600"/>
            <a:ext cx="3810000" cy="954107"/>
          </a:xfrm>
          <a:prstGeom prst="rect">
            <a:avLst/>
          </a:prstGeom>
          <a:noFill/>
        </p:spPr>
        <p:txBody>
          <a:bodyPr wrap="square" rtlCol="0">
            <a:spAutoFit/>
          </a:bodyPr>
          <a:lstStyle/>
          <a:p>
            <a:pPr algn="ctr"/>
            <a:r>
              <a:rPr lang="en-US" sz="2800" dirty="0" smtClean="0">
                <a:solidFill>
                  <a:schemeClr val="bg1"/>
                </a:solidFill>
              </a:rPr>
              <a:t>National Agency of State Property</a:t>
            </a:r>
            <a:endParaRPr lang="en-US" sz="2800" dirty="0">
              <a:solidFill>
                <a:schemeClr val="bg1"/>
              </a:solidFill>
            </a:endParaRPr>
          </a:p>
        </p:txBody>
      </p:sp>
      <p:pic>
        <p:nvPicPr>
          <p:cNvPr id="5" name="Picture 4"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6" y="1905000"/>
            <a:ext cx="4715633" cy="152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mikaberidze\Desktop\1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367" y="6413274"/>
            <a:ext cx="4715633" cy="16487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9"/>
          <p:cNvSpPr>
            <a:spLocks noGrp="1"/>
          </p:cNvSpPr>
          <p:nvPr>
            <p:ph type="subTitle" idx="1"/>
          </p:nvPr>
        </p:nvSpPr>
        <p:spPr>
          <a:xfrm>
            <a:off x="1676400" y="2590800"/>
            <a:ext cx="7086600" cy="1280433"/>
          </a:xfrm>
        </p:spPr>
        <p:txBody>
          <a:bodyPr>
            <a:noAutofit/>
          </a:bodyPr>
          <a:lstStyle/>
          <a:p>
            <a:pPr lvl="0" algn="just">
              <a:lnSpc>
                <a:spcPct val="170000"/>
              </a:lnSpc>
            </a:pPr>
            <a:r>
              <a:rPr lang="en-US" sz="1400" b="1" dirty="0" smtClean="0">
                <a:solidFill>
                  <a:schemeClr val="bg1"/>
                </a:solidFill>
                <a:latin typeface="DejaVu Sans" pitchFamily="34" charset="0"/>
                <a:ea typeface="DejaVu Sans" pitchFamily="34" charset="0"/>
              </a:rPr>
              <a:t>LEPL – National Agency of State Property is still actively involved in OGP Georgian forum activities and continues efforts to increase transparency and accountability, to strengthen awareness of citizens and to fight the corruption</a:t>
            </a:r>
            <a:r>
              <a:rPr lang="ka-GE" sz="1400" b="1" dirty="0" smtClean="0">
                <a:solidFill>
                  <a:schemeClr val="bg1"/>
                </a:solidFill>
                <a:latin typeface="DejaVu Sans" pitchFamily="34" charset="0"/>
                <a:ea typeface="DejaVu Sans" pitchFamily="34" charset="0"/>
              </a:rPr>
              <a:t>.</a:t>
            </a:r>
            <a:endParaRPr lang="en-US" sz="1400" b="1" dirty="0">
              <a:solidFill>
                <a:schemeClr val="bg1"/>
              </a:solidFill>
              <a:latin typeface="DejaVu Sans" pitchFamily="34" charset="0"/>
              <a:ea typeface="DejaVu Sans" pitchFamily="34" charset="0"/>
            </a:endParaRPr>
          </a:p>
        </p:txBody>
      </p:sp>
      <p:pic>
        <p:nvPicPr>
          <p:cNvPr id="14" name="Picture 2" descr="C:\Users\mmikaberidze\Desktop\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29039"/>
            <a:ext cx="1295400" cy="114219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970316" y="4571790"/>
            <a:ext cx="5407503" cy="461665"/>
          </a:xfrm>
          <a:prstGeom prst="rect">
            <a:avLst/>
          </a:prstGeom>
        </p:spPr>
        <p:txBody>
          <a:bodyPr wrap="square">
            <a:spAutoFit/>
          </a:bodyPr>
          <a:lstStyle/>
          <a:p>
            <a:pPr algn="ctr"/>
            <a:r>
              <a:rPr lang="en-US" sz="2400" b="1" dirty="0" smtClean="0">
                <a:solidFill>
                  <a:prstClr val="white"/>
                </a:solidFill>
                <a:latin typeface="DejaVu Sans" pitchFamily="34" charset="0"/>
                <a:ea typeface="DejaVu Sans" pitchFamily="34" charset="0"/>
              </a:rPr>
              <a:t>Thank you for your attention</a:t>
            </a:r>
            <a:endParaRPr lang="en-US" sz="2400" b="1" dirty="0">
              <a:solidFill>
                <a:prstClr val="black"/>
              </a:solidFill>
              <a:latin typeface="DejaVu Sans" pitchFamily="34" charset="0"/>
              <a:ea typeface="DejaVu Sans" pitchFamily="34" charset="0"/>
            </a:endParaRPr>
          </a:p>
        </p:txBody>
      </p:sp>
    </p:spTree>
    <p:extLst>
      <p:ext uri="{BB962C8B-B14F-4D97-AF65-F5344CB8AC3E}">
        <p14:creationId xmlns:p14="http://schemas.microsoft.com/office/powerpoint/2010/main" val="60116349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686</Words>
  <Application>Microsoft Office PowerPoint</Application>
  <PresentationFormat>On-screen Show (4:3)</PresentationFormat>
  <Paragraphs>53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Open Government Partnership (OGP)</vt:lpstr>
      <vt:lpstr>2014-2015 Action Plan</vt:lpstr>
      <vt:lpstr>About Open Government Partnership </vt:lpstr>
      <vt:lpstr>2014-2015 Action Plan</vt:lpstr>
      <vt:lpstr>Importance of Project implementation</vt:lpstr>
      <vt:lpstr>Implementation of obligations</vt:lpstr>
      <vt:lpstr>Importance of Project implementation</vt:lpstr>
      <vt:lpstr>Importance of Project implementation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Chomakhashvili</dc:creator>
  <cp:lastModifiedBy>Eka Tatishvili</cp:lastModifiedBy>
  <cp:revision>58</cp:revision>
  <dcterms:created xsi:type="dcterms:W3CDTF">2006-08-16T00:00:00Z</dcterms:created>
  <dcterms:modified xsi:type="dcterms:W3CDTF">2016-01-15T10:23:48Z</dcterms:modified>
</cp:coreProperties>
</file>